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presProps.xml" ContentType="application/vnd.openxmlformats-officedocument.presentationml.presProps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4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0.xml.rels" ContentType="application/vnd.openxmlformats-package.relationships+xml"/>
  <Override PartName="/ppt/slides/_rels/slide4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4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50.xml.rels" ContentType="application/vnd.openxmlformats-package.relationships+xml"/>
  <Override PartName="/ppt/slides/_rels/slide42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51.xml.rels" ContentType="application/vnd.openxmlformats-package.relationships+xml"/>
  <Override PartName="/ppt/slides/_rels/slide43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52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53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49.xml.rels" ContentType="application/vnd.openxmlformats-package.relationships+xml"/>
  <Override PartName="/ppt/slides/_rels/slide14.xml.rels" ContentType="application/vnd.openxmlformats-package.relationships+xml"/>
  <Override PartName="/ppt/slides/_rels/slide48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44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6640" cy="82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6640" cy="368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200" cy="82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25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200" cy="3683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7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F5EA820-CCE1-4316-8BB2-C0567439D25D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F800F97-C65F-4C64-868E-946A3FA669B5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520" cy="285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6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6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520" cy="1499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75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8B35F98-CDAB-4311-9C0C-919949BC9C6E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40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F2A74A8-63CA-4277-B941-B30A1A5E55B3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783AA3B-4294-4782-8620-C7CA8482A5B8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28B97C-D632-4938-90D5-F691E1030617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96D360-2E1D-4A08-BB51-A6E89A580F18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C4AB880-4475-41B8-855D-E816B3938ECF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200" cy="1599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120" cy="487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200" cy="381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1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939927C-8C6F-4E78-A0D5-814D542557CF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 rot="5400000">
            <a:off x="3921120" y="-1255680"/>
            <a:ext cx="4350240" cy="1051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21800E6-D819-4669-B632-FF9732B2E268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 rot="5400000">
            <a:off x="7134120" y="1956240"/>
            <a:ext cx="5810760" cy="262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4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 rot="5400000">
            <a:off x="1800720" y="-596160"/>
            <a:ext cx="5810760" cy="773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Anahat metninin biçimini düzenlemek için tıklayın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İkinci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Üçüncü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Dördüncü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Beşinci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Altıncı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tr-T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Yedinci Anahat Düzeyi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7923EDB-B5B3-44D3-8CE3-F7AADE835E67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6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Ana başlık metnini düzenlemek için tıklayın</a:t>
            </a:r>
            <a:endParaRPr b="0" lang="tr-TR" sz="6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&lt;date/time&gt;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2CAD1F7-DF56-45F8-B737-FEAD4BE7D267}" type="slidenum">
              <a:rPr b="0" lang="tr-TR" sz="1200" strike="noStrike" u="none">
                <a:solidFill>
                  <a:schemeClr val="lt1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b="0" lang="tr-TR" sz="12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/>
          </p:nvPr>
        </p:nvSpPr>
        <p:spPr>
          <a:xfrm>
            <a:off x="180000" y="180000"/>
            <a:ext cx="11699280" cy="647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72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       </a:t>
            </a:r>
            <a:r>
              <a:rPr b="0" lang="tr-TR" sz="8800" strike="noStrike" u="none">
                <a:solidFill>
                  <a:srgbClr val="ffff00"/>
                </a:solidFill>
                <a:effectLst/>
                <a:uFillTx/>
                <a:latin typeface="Arial"/>
              </a:rPr>
              <a:t>  Hi Görev Alanı : </a:t>
            </a:r>
            <a:endParaRPr b="0" lang="tr-TR" sz="8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1. Kurumsal İletişimi Sağlamak                                                                                                                                                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2. Medya ile İlişkileri Yönetmek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3. Toplum ve Kamu ile İlişkiler Kurmak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4. İç Halkla İlişkileri Yürütmek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5. Etkinlik ve Organizasyon Yönetimi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highlight>
                  <a:srgbClr val="a1467e"/>
                </a:highlight>
                <a:uFillTx/>
                <a:latin typeface="Times New Roman"/>
                <a:ea typeface="Arial"/>
              </a:rPr>
              <a:t>6. Kriz İletişimini Yönetmek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7. Dijital Halkla İlişkiler ve Sosyal Medya Yönetimi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8. Araştırma ve Ölçümleme Yapmak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9. İtibar ve Marka Yönetimi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10. Sosyal Sorumluluk Faaliyetleri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11. Geri Bildirim ve Müşteri İlişkileri Yönetimi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r>
              <a:rPr b="0" lang="tr-TR" sz="66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Arial"/>
              </a:rPr>
              <a:t>12. Pazarlama Destekli Halkla İlişkiler </a:t>
            </a:r>
            <a:endParaRPr b="0" lang="tr-TR" sz="66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15000"/>
              </a:lnSpc>
              <a:spcBef>
                <a:spcPts val="1474"/>
              </a:spcBef>
              <a:spcAft>
                <a:spcPts val="1276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72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1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     Kriz Yönetiminin Önemi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algn="just" defTabSz="91440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   Bugüne kadar birçok firma, iç veya dış çevreden kaynaklanan nedenlerle kriz yaşamış veya kriz sınırına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gelmiştir.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yönetimi ve kriz dönemi iletişimi, özellikle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1980’li yıllardan itibaren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üst düzey yöneticilerin ilgisini çekmeye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başlamıştır.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dönemde yaşanan önemli olaylar, kriz yönetiminin şirketler için ne kadar hayati olduğunu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göstermiştir.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Tarihi Kriz Örnekleri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180000" y="1260000"/>
            <a:ext cx="11520000" cy="491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1982 yılında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Johnson and Johnson firmasının karşılaştığı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Tylenol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zehirlenmesi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olayı,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1984’te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Union Carbide’ın Hindistan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Bhopal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tesislerindeki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kimyasal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sızıntısı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1986’da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Challenger Uzay Mekiği’nin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infilakı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1987’de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Çernobil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Nükleer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Santrali kazası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ve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1989’da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Exxon Valdez petrol sızıntısı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gibi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büyük krizler,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olayların örgütler üzerindeki yaşamsal etkilerini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ortaya koymuştur.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tür krizler, şirketlerin kriz yönetimini gündemine almalarını zorunlu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kılmıştır.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 Yönetiminin Geniş Kapsamı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İster özel sektörde ister kamu kurumunda faaliyet gösteren tüm örgütler, iyi yönetilmezlerse krizlerin kuruluşları için son perde olabileceğini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anlamışlardır. Krizler,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örgütlerin gücü ve yaygın etkileri nedeniyle ciddi tehditler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oluşturur.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21. Yüzyılda Krizlerle Mücadele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2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21. yüzyılda,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geçmişe kıyasla daha fazla krizle karşılaşma olasılığı büyük ölçüde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artmıştır.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Krizlerle başa çıkmak için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“nasılsa bizim başımıza gelmez”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gibi bir mantık benimsemek, ciddi sonuçlara yol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açabilir.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Modern Kriz Yönetiminin Zorlukları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İnsanoğlunun hatalarından öğrendiği dönem çok geride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kalmıştır.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Modern kriz yönetiminin en tehlikeli yanlarından biri,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iletişim teknolojilerindeki gelişmelerin ve medya evriminin krizleri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görünür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hale getirmesidir.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durum,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sosyal sorumluluk anlayışını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örgütlerin üzerine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yerleştirmiştir.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 Yönetiminin Önemi ve Fırsat Yaratma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dönemiyle baş etmek ve hatta krizi bir fırsata dönüştürebilmek,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yönetiminin becerisine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bağlıdır.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İyi bir kriz yönetimi, örgütlerin kriz anında doğru adımları atmasını sağlayarak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zararları en aza indirir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ve hatta bazı durumlarda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krizden güçlenerek çıkmalarına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yardımcı olabilir.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 Kavramının Tanımlanması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kavramını açıklayabilmek için sosyal bilimler dahil birçok alanda çeşitli tanımlar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bulunmaktadır.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Etimolojik olarak,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kelimesi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Yunanca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"ayrılmak"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anlamına gelen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"krisis"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sözcüğünden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türemiştir.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İlginç bir şekilde,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Çin yazısında kriz iki sembolle ifade edilir: "fırsat" ve "tehlike".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Bu,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krizin aynı anda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hem olumlu hem de olumsuz çağrışımlar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içerdiğini göstermektedir.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farklı bir ürün geliştirmek, yeni bir organizasyon kurmak, yeni bir iş alanı açmak veya yeni bir bölgede gelişmek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gibi birçok faktör aracılığıyla geleceğin şekillenmesinde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etkili olabilir.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Oxford Sözlüğü, krizi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"daha iyi ya da daha kötüye gitmek için dönüm noktası"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olarak tanımlarken, Learner’s Dictionary’de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"zor zamanlar, gelecek endişesi ve tehlikesi gibi nedenlerle ortaya çıkan yaşamsal dönüm noktası"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şeklinde ifade edilmektedir.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Krizin Belirsizlik ve Gerilim Yaratıcı Doğası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ve kriz dönemlerinin en belirgin özelliği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belirsizliktir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. Kriz, işletmeleri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sisli bir ortamın içine sokarak hem örgütün hem de çalışanlarının yönünü belirleme konusunda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büyük bir </a:t>
            </a:r>
            <a:r>
              <a:rPr b="0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belirsizlik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yaratır.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Krizin Üç Temel Özelliği: Tehdit, Zaman Baskısı ve Sürpriz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Tehdit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örgütün mevcut durumu ile arzulanan hedefler arasındaki fark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olarak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algılanır ve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kriz, örgütün temel hedeflerini ve işleyiş düzenini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tehdit ederken,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tehdidin ciddiyeti kriz türlerine ve örgütün durumuna bağlı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olarak değişir.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Zaman baskısı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ise,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 anında karar verme sürecinde yaşanan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yoğun zaman kısıtlamalarını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ifade eder ve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yöneticilerin hızlı kararlar almasını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zorunlu kılar.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Sürpriz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ise,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örgütü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beklenmedik ve ani değişimlerin rahatsız etmesiyle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ortaya çıkar ve genellikle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çevreyi değerlendirme ve bilgi toplama sistemlerindeki hataların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sonucudur.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-644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 Etmenleri ve Nedenleri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838080" y="900000"/>
            <a:ext cx="10514520" cy="57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Bir örgütü kriz durumuna sokan birçok kaynak ve neden bulunmaktadır; bunlar arasında ;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360000" indent="457200" algn="just" defTabSz="914400">
              <a:lnSpc>
                <a:spcPct val="15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Bilgisizlik ve iletişimsizlik,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algn="just" defTabSz="914400">
              <a:lnSpc>
                <a:spcPct val="15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Yetersiz ve hatalı eğitim faaliyetleri,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algn="just" defTabSz="914400">
              <a:lnSpc>
                <a:spcPct val="15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Yetersiz haberleşme ve koordinasyonsuzluk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algn="just" defTabSz="914400">
              <a:lnSpc>
                <a:spcPct val="150000"/>
              </a:lnSpc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rgbClr val="729fcf"/>
                </a:solidFill>
                <a:effectLst/>
                <a:uFillTx/>
                <a:latin typeface="Times New Roman"/>
                <a:ea typeface="Microsoft YaHei"/>
              </a:rPr>
              <a:t>Çevresel değişimlere zamanında ve uygun şekilde uyum sağlayamama </a:t>
            </a:r>
            <a:r>
              <a:rPr b="0" lang="tr-TR" sz="3200" strike="noStrike" u="none">
                <a:solidFill>
                  <a:srgbClr val="729fcf"/>
                </a:solidFill>
                <a:effectLst/>
                <a:uFillTx/>
                <a:latin typeface="Times New Roman"/>
                <a:ea typeface="Times New Roman"/>
              </a:rPr>
              <a:t>gibi faktörler yer almaktadır.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Krize neden olabilecek faktörler,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örgütün iç veya dış çevresinden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kaynaklanabilir ve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iç ile dış çevre faktörlerinin etkileşimi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de kriz için zemin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hazırlayabilmektedir.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İç Çevre Faktörleri ve Kriz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Bir örgütün krizle karşılaşmasına yol açan birçok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iç etmen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bulunmaktadır.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etmenler arasında: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Örgütün işleyişi,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Yönetim tarzı,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İnsan kaynağının özellikleri ve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Kültürel yapısı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gibi iç dinamikler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yer almaktadır.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  <a:ea typeface="Microsoft YaHe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Örgütün bu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iç dinamikleri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yalnızca kendi başlarına kriz yaratmakla kalmaz, aynı zamanda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dış çevresel faktörlerle etkileşime girerek krizlerin etkilerini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artırabilirler.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Örgütün çevresel gelişmeleri izleme konusundaki tutumu,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yani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reaktif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veya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proaktif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yaklaşımı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krizle karşılaşma riskini ve krizden etkilenme oranını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belirlemede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önemli bir rol oynar.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Proaktif tutum sergileyen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örgütler,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değişimleri yakından takip eder, esnek yapılar geliştirir ve kriz sinyallerini dikkate alarak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önleyici tedbirler</a:t>
            </a:r>
            <a:r>
              <a:rPr b="0" lang="tr-TR" sz="3200" strike="noStrike" u="sng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5983b0"/>
                </a:solidFill>
                <a:effectLst/>
                <a:uFillTx/>
                <a:latin typeface="Times New Roman"/>
                <a:ea typeface="Times New Roman"/>
              </a:rPr>
              <a:t>alırken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reaktif tutum sergileyenler</a:t>
            </a:r>
            <a:r>
              <a:rPr b="0" lang="tr-TR" sz="3200" strike="noStrike" u="sng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bu sinyalleri göz ardı ederek kriz riskini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artırırlar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Yöneticilerin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sinyallerini algılayamaması, yetersiz bilgi toplama ve çevre analizleri yapamaması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gibi hatalar da iç çevre faktörleri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arasında yer alır.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Sonuç olarak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iç çevre faktörleri örgütün krizle karşılaşma olasılığını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artıran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ve kriz durumunda örgütün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etkilenme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derecesini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belirleyen kritik unsurlar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olarak öne çıkar.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Örgütün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kültürel yapısındaki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sorunlar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, çalışan motivasyonunun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düşük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olması ve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esnek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olmayan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örgütsel yapılar, krizlere karşı örgütün dayanıklılığını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zayıflatır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 kriz anlarında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etkin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müdahaleyi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engeller.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Dış Çevre Faktörleri ve Kriz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Kurumlar,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iç dinamiklerinin yanı sıra dış çevre faktörlerinden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de örgütsel krizlerle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karşılaşabilmektedir.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Açık sistem yaklaşımıyla hareket eden örgütler, dış çevredeki değişim ve gelişmelere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bağımlı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olup, bu değişimler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hem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fırsatlar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hem 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krizlere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yol açabilecek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tehditler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içermektedir.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Sürekli değişen ve dinamik bir çevrede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faaliyet gösteren kurumlar,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karmaşıklık ve belirsizlik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nedeniyle yönetsel kararlarının kalitesini düşürerek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riskini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artırmaktadır.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Doğal faktörler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, kontrol edilemeyen ani felaketler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olarak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ortamı yaratırken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ekonomik faktörler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örgütün karşılaşabileceği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belirsizlik ve dalgalanmaları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etkiler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Teknolojik gelişmelerin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hızla değişmesi, örgütlerin uyum sağlayamaması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durumunda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krizlere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neden olabilir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ve hukuksal ile siyasal değişiklikler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de örgütlerin faaliyetlerini olumsuz etkileyerek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yaratabilir.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Ayrıca,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küreselleşme süreciyle birlikte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uluslararası çevre faktörleri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örgütler için ciddi kriz tehditleri oluşturmakta,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iletişim teknolojilerindeki gelişmeler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ise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krizlerin hızlı ve geniş çapta yayılmasına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neden olmaktadır.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Krizin Evreleri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Krizler genellikle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ani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bir şekilde ortaya çıkmaz;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Turner’a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göre bir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krizin altı evresi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bulunmaktadır.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İlk olarak,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krizin kavramsal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başlangıç noktası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, geçmişte kabul görmüş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inançlar ve normların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hakim olduğu bir aşamayı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ifade eder.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Ardından,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kuluçka dönemi gelir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;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bu dönemde krizle uyumlu olmayan olaylar yavaş yavaş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birikir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ancak geleneksel inançlar nedeniyle fark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edilmeyebilir.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Bazı öngörü yeteneğine sahip bireyler krizin ortaya çıkabileceğini algılasa da bu görüşler örgüt içinde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paylaşılmaz.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Belirme anında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ise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krizin varlığı karar vericiler tarafından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fark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edilir ve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erken uyarı sistemleri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devreye girerek kriz önleme mekanizmaları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harekete geçirilir. Ancak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her durumda örgüt krizi tamamen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önleyemeyebilir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 kriz etkisini tam anlamıyla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hisseder.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Hücum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 safhasında kriz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örgüt çalışanları tarafından tamamen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anlaşılır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hale gelir ve kriz artık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saklanamaz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veya göz ardı edilemez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bir durum olur.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Kurtarma safhasında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yeniden tanımlanır ve yönetim ekibi krizin olumsuz etkilerini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gidermek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için çalışmalarını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sürdürür.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Son olarak, yeniden yapılanma safhasında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kriz sonrası dönemde, örgütün gelecekteki krizlerle başa çıkma yeteneğini geliştirmek için </a:t>
            </a:r>
            <a:r>
              <a:rPr b="0" lang="tr-TR" sz="3200" strike="noStrike" u="sng">
                <a:solidFill>
                  <a:srgbClr val="d4ea6b"/>
                </a:solidFill>
                <a:effectLst/>
                <a:uFillTx/>
                <a:latin typeface="Times New Roman"/>
                <a:ea typeface="Times New Roman"/>
              </a:rPr>
              <a:t>inançlar, normlar ve prosedürler</a:t>
            </a:r>
            <a:r>
              <a:rPr b="0" lang="tr-TR" sz="3200" strike="noStrike" u="none">
                <a:solidFill>
                  <a:srgbClr val="d4ea6b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gözden geçirilir.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İTİBAR KAVRAMI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İtibar yönetimi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günümüzde kurumlar için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hayati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bir öneme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sahiptir.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Toplum tarafından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sevilen, kabul edilen ve değer verilen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kurumlar, faaliyetlerini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daha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başarılı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bir şekilde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sürdürebilmektedir.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/>
          </p:nvPr>
        </p:nvSpPr>
        <p:spPr>
          <a:xfrm>
            <a:off x="645480" y="108000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Türk Dil Kurumu'na göre itibar,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"saygı görme, değerli ve güvenilir olma durumu, saygınlık ve prestij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" anlamına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gelmektedir.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Kurumsal itibar,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paydaşların kurum hakkındaki algılarını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kapsar ve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kurumun yönetim kapasitesi, stratejileri, finansal durumu, sosyal sorumlulukları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gibi birçok kriterle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ölçülür.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Etkin itibar yönetimi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, halkla ilişkiler uzmanlarının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bilgi, beceri ve tekniklerini kullanarak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kurumun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pazarlama ve iletişim fonksiyonları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arasında önemli bir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köprü görevi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görür.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KURUMSAL İTİBARIN YÖNETİMİ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Kurumsal itibar yönetimi, günümüzde kurumlar için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rekabette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üstünlük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sağlamak ve sürdürülebilir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başarı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elde etmek adına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kritik bir öneme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sahiptir.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/>
          </p:nvPr>
        </p:nvSpPr>
        <p:spPr>
          <a:xfrm>
            <a:off x="838080" y="540000"/>
            <a:ext cx="10514520" cy="563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Fortune Magazine tarafından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belirlenen itibar nitelikleri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arasında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Yönetim Kalitesi,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Ürün Ve Hizmet Kalitesi,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Uzun Vadeli Yatırımların Değeri,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Yenilikçilik,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Finansal Sağlamlık,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Yetenekli Elemanları Çekme Ve Elde Tutma Becerisi,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Sosyal Ve Çevresel Sorumluluk 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Kurumsal değerlerin bilgece kullanılması 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yer almaktadır.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838080" y="900000"/>
            <a:ext cx="10514520" cy="527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Kurumsal itibar yönetimi süreci,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Mevcut durumun analiz edilmesi,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Gelecekteki itibar hedeflerinin belirlenmesi ve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914400" indent="457200" algn="just" defTabSz="914400">
              <a:lnSpc>
                <a:spcPct val="150000"/>
              </a:lnSpc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Bu hedeflere ulaşmak için stratejik değişimlerin yönetilmesini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içerir.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Fombrun’un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belirttiği gibi, bu süreç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üç ana adımda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incelenebilir: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/>
          </p:nvPr>
        </p:nvSpPr>
        <p:spPr>
          <a:xfrm>
            <a:off x="838080" y="360000"/>
            <a:ext cx="10514520" cy="581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Durum Analizi: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Kurumun mevcut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kimlik, imaj ve tutarlılık 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düzeyinin değerlendirilmesi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Kimlik analizi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ile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kurumun kendini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nasıl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tanımladığı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ve paydaşlar tarafından nasıl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algılandığı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Times New Roman"/>
              </a:rPr>
              <a:t>belirlenir.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İmaj analizi,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paydaşların kurum hakkındaki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algılarını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Times New Roman"/>
              </a:rPr>
              <a:t>tespit eder.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Tutarlılık analizi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ise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mevcut imaj ile itibar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arasındaki uyumu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değerlendirir.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/>
          </p:nvPr>
        </p:nvSpPr>
        <p:spPr>
          <a:xfrm>
            <a:off x="824760" y="720000"/>
            <a:ext cx="10514520" cy="4859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Geleceği Tasarlamak: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Kurumun gelecekteki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itibar hedeflerini belirlemesi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 bu hedeflere ulaşmak için </a:t>
            </a:r>
            <a:r>
              <a:rPr b="0" lang="tr-TR" sz="3200" strike="noStrike" u="sng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stratejik planlamalar yapması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.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aşamada,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üst yönetimin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stratejik yönü, rakip analizi ve piyasa eğilimleri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göz önünde bulundurulur.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838080" y="900000"/>
            <a:ext cx="10514520" cy="5275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Geçiş Sürecini ve Değişimi Yönetmek: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Mevcut durum ile hedeflenen itibar arasındaki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farkların tespit edilmesi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ve bu farkları kapatmak için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değişim yönetiminin</a:t>
            </a:r>
            <a:r>
              <a:rPr b="0" lang="tr-TR" sz="3200" strike="noStrike" u="none">
                <a:solidFill>
                  <a:schemeClr val="accent2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uygulanması.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İletişim süreçlerinin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nitelikleri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ve paydaşlarla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bilgi</a:t>
            </a:r>
            <a:r>
              <a:rPr b="0" lang="tr-TR" sz="3200" strike="noStrike" u="none">
                <a:solidFill>
                  <a:schemeClr val="accent3"/>
                </a:solidFill>
                <a:effectLst/>
                <a:uFillTx/>
                <a:latin typeface="Times New Roman"/>
                <a:ea typeface="Times New Roman"/>
              </a:rPr>
              <a:t> paylaşımı 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bu aşamada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kritik</a:t>
            </a:r>
            <a:r>
              <a:rPr b="0" lang="tr-TR" sz="3200" strike="noStrike" u="none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  <a:ea typeface="Times New Roman"/>
              </a:rPr>
              <a:t> öneme sahiptir.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d7eaf4"/>
                </a:solidFill>
                <a:effectLst/>
                <a:uFillTx/>
                <a:latin typeface="Times New Roman"/>
                <a:ea typeface="Times New Roman"/>
              </a:rPr>
              <a:t>10. HAFTA Hİ TEST SORULARI</a:t>
            </a:r>
            <a:endParaRPr b="0" lang="tr-TR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1. Aşağıdakilerden hangisi krizlerin üç temel özelliğinden biri değildir?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Tehdit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Zaman baskısı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Sürpriz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Belirsizlik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Uzun vadeli planlama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2. Aşağıdaki kriz türlerinden hangisi Johnson &amp; Johnson firmasının 1982'de karşılaştığı Tylenol olayı için en uygun tanımdır?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Finansal kriz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Teknolojik kriz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Hukuki kriz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Ürün kaynaklı kriz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Çevresel kriz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3. “Kriz” kelimesi etimolojik olarak hangi dile dayanmaktadır?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Latince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Yunanca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Çince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Sanskritçe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Arapça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4. Aşağıdaki ifadelerden hangisi proaktif bir yaklaşımı tanımlar?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Değişim sinyallerine karşı hızlı ama plansız tepki vermek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Krizleri önlemek yerine krize tepki vermeyi tercih etmek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Kriz sinyallerine karşı duyarsız kalmak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Çevresel değişimleri izleyerek önleyici tedbirler almak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Kriz sonrası iyileştirme süreçlerine odaklanmak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5. Aşağıdakilerden hangisi dış çevre faktörlerinden biri değildir?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Doğal afetler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Ekonomik dalgalanmalar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Teknolojik gelişmeler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Örgütün yönetim tarzı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Küreselleşme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6. Oxford Sözlüğü’ne göre kriz nasıl tanımlanır?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"Tehlikeli bir durum"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"Geri dönülmez bir değişim süreci"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"Daha iyi ya da daha kötüye gitmek için dönüm noktası"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"Kurumların kontrol edemediği ani durumlar"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"Risk faktörleriyle karşı karşıya kalınan dönem"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7. Aşağıdakilerden hangisi Turner’ın kriz evrelerinden biri değildir?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Kavramsal başlangıç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Kuluçka dönemi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Belirme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Kurtarma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Tehlikenin sona ermesi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8. Aşağıdakilerden hangisi kurumsal itibar yönetiminde yer alan üç ana adımdan biri değildir?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Durum analizi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Geleceği tasarlamak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İletişim süreçlerini kapatmak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Değişimi yönetmek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Hedef belirlemek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9. İtibar kavramı Türk Dil Kurumu’na göre aşağıdakilerden hangisiyle ifade edilir?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Toplumun beklentileri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Saygı görme ve güvenilir olma durumu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Yönetim kalitesi ve finansal sağlamlık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Kriz yönetimi kapasitesi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Marka imajı ve kültürel yapı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Times New Roman"/>
              </a:rPr>
              <a:t>10. Fortune Magazine’e göre bir kurumun itibarını belirleyen nitelikler arasında aşağıdakilerden hangisi yer almaz?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A) Yönetim kalitesi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B) Ürün ve hizmet kalitesi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C) Uzun vadeli yatırım değeri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D) Finansal başarısızlık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  <a:ea typeface="Times New Roman"/>
              </a:rPr>
              <a:t>E) Sosyal sorumluluk</a:t>
            </a:r>
            <a:endParaRPr b="0" lang="tr-TR" sz="2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emas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443</TotalTime>
  <Application>LibreOffice/25.8.3.2$Windows_X86_64 LibreOffice_project/8ca8d55c161d602844f5428fa4b58097424e324e</Application>
  <AppVersion>15.0000</AppVersion>
  <Words>1935</Words>
  <Paragraphs>172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tr-TR</dc:language>
  <cp:lastModifiedBy/>
  <dcterms:modified xsi:type="dcterms:W3CDTF">2025-12-10T15:52:02Z</dcterms:modified>
  <cp:revision>86</cp:revision>
  <dc:subject/>
  <dc:title>Kriz Yönetiminin Önemi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53</vt:i4>
  </property>
  <property fmtid="{D5CDD505-2E9C-101B-9397-08002B2CF9AE}" pid="3" name="PresentationFormat">
    <vt:lpwstr>Geniş ekran</vt:lpwstr>
  </property>
  <property fmtid="{D5CDD505-2E9C-101B-9397-08002B2CF9AE}" pid="4" name="Slides">
    <vt:i4>53</vt:i4>
  </property>
</Properties>
</file>